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Commissioner" panose="020B0600000101010101" charset="0"/>
      <p:regular r:id="rId21"/>
      <p:bold r:id="rId22"/>
    </p:embeddedFont>
    <p:embeddedFont>
      <p:font typeface="Golos Text" panose="020B0600000101010101" charset="0"/>
      <p:regular r:id="rId23"/>
      <p:bold r:id="rId24"/>
    </p:embeddedFont>
    <p:embeddedFont>
      <p:font typeface="Golos Text SemiBold" panose="020B0600000101010101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9" roundtripDataSignature="AMtx7mhdIboFMZCcVIwjIX6aBPArR8je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634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" name="Google Shape;23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Google Shape;240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0"/>
          <p:cNvSpPr txBox="1">
            <a:spLocks noGrp="1"/>
          </p:cNvSpPr>
          <p:nvPr>
            <p:ph type="ctrTitle"/>
          </p:nvPr>
        </p:nvSpPr>
        <p:spPr>
          <a:xfrm>
            <a:off x="713225" y="1332200"/>
            <a:ext cx="5004900" cy="19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>
            <a:endParaRPr/>
          </a:p>
        </p:txBody>
      </p:sp>
      <p:sp>
        <p:nvSpPr>
          <p:cNvPr id="10" name="Google Shape;10;p20"/>
          <p:cNvSpPr txBox="1">
            <a:spLocks noGrp="1"/>
          </p:cNvSpPr>
          <p:nvPr>
            <p:ph type="subTitle" idx="1"/>
          </p:nvPr>
        </p:nvSpPr>
        <p:spPr>
          <a:xfrm>
            <a:off x="713225" y="3315975"/>
            <a:ext cx="50049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11" name="Google Shape;11;p20"/>
          <p:cNvSpPr/>
          <p:nvPr/>
        </p:nvSpPr>
        <p:spPr>
          <a:xfrm>
            <a:off x="829110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" name="Google Shape;12;p20"/>
          <p:cNvGrpSpPr/>
          <p:nvPr/>
        </p:nvGrpSpPr>
        <p:grpSpPr>
          <a:xfrm>
            <a:off x="-55375" y="539500"/>
            <a:ext cx="9199350" cy="4604000"/>
            <a:chOff x="-55375" y="539500"/>
            <a:chExt cx="9199350" cy="4604000"/>
          </a:xfrm>
        </p:grpSpPr>
        <p:cxnSp>
          <p:nvCxnSpPr>
            <p:cNvPr id="13" name="Google Shape;13;p20"/>
            <p:cNvCxnSpPr/>
            <p:nvPr/>
          </p:nvCxnSpPr>
          <p:spPr>
            <a:xfrm>
              <a:off x="-55375" y="4608575"/>
              <a:ext cx="4870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0"/>
            <p:cNvCxnSpPr/>
            <p:nvPr/>
          </p:nvCxnSpPr>
          <p:spPr>
            <a:xfrm>
              <a:off x="4751675" y="539500"/>
              <a:ext cx="4392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" name="Google Shape;15;p20"/>
            <p:cNvCxnSpPr/>
            <p:nvPr/>
          </p:nvCxnSpPr>
          <p:spPr>
            <a:xfrm rot="10800000">
              <a:off x="8430775" y="805200"/>
              <a:ext cx="0" cy="4338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9"/>
          <p:cNvSpPr/>
          <p:nvPr/>
        </p:nvSpPr>
        <p:spPr>
          <a:xfrm rot="10800000">
            <a:off x="125" y="0"/>
            <a:ext cx="71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" name="Google Shape;79;p29"/>
          <p:cNvGrpSpPr/>
          <p:nvPr/>
        </p:nvGrpSpPr>
        <p:grpSpPr>
          <a:xfrm rot="10800000">
            <a:off x="0" y="363100"/>
            <a:ext cx="8860200" cy="4780400"/>
            <a:chOff x="283800" y="0"/>
            <a:chExt cx="8860200" cy="4780400"/>
          </a:xfrm>
        </p:grpSpPr>
        <p:cxnSp>
          <p:nvCxnSpPr>
            <p:cNvPr id="80" name="Google Shape;80;p29"/>
            <p:cNvCxnSpPr/>
            <p:nvPr/>
          </p:nvCxnSpPr>
          <p:spPr>
            <a:xfrm>
              <a:off x="4273200" y="4780400"/>
              <a:ext cx="4870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" name="Google Shape;81;p29"/>
            <p:cNvCxnSpPr/>
            <p:nvPr/>
          </p:nvCxnSpPr>
          <p:spPr>
            <a:xfrm rot="10800000">
              <a:off x="283800" y="0"/>
              <a:ext cx="0" cy="4131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1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1"/>
          <p:cNvSpPr txBox="1">
            <a:spLocks noGrp="1"/>
          </p:cNvSpPr>
          <p:nvPr>
            <p:ph type="subTitle" idx="1"/>
          </p:nvPr>
        </p:nvSpPr>
        <p:spPr>
          <a:xfrm>
            <a:off x="713244" y="3515601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1"/>
          <p:cNvSpPr txBox="1">
            <a:spLocks noGrp="1"/>
          </p:cNvSpPr>
          <p:nvPr>
            <p:ph type="subTitle" idx="2"/>
          </p:nvPr>
        </p:nvSpPr>
        <p:spPr>
          <a:xfrm>
            <a:off x="713244" y="3040799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0" name="Google Shape;20;p21"/>
          <p:cNvSpPr txBox="1">
            <a:spLocks noGrp="1"/>
          </p:cNvSpPr>
          <p:nvPr>
            <p:ph type="subTitle" idx="3"/>
          </p:nvPr>
        </p:nvSpPr>
        <p:spPr>
          <a:xfrm>
            <a:off x="6030456" y="3515601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1"/>
          <p:cNvSpPr txBox="1">
            <a:spLocks noGrp="1"/>
          </p:cNvSpPr>
          <p:nvPr>
            <p:ph type="subTitle" idx="4"/>
          </p:nvPr>
        </p:nvSpPr>
        <p:spPr>
          <a:xfrm>
            <a:off x="6030456" y="3040799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2" name="Google Shape;22;p21"/>
          <p:cNvSpPr txBox="1">
            <a:spLocks noGrp="1"/>
          </p:cNvSpPr>
          <p:nvPr>
            <p:ph type="subTitle" idx="5"/>
          </p:nvPr>
        </p:nvSpPr>
        <p:spPr>
          <a:xfrm>
            <a:off x="3371850" y="3515601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1"/>
          <p:cNvSpPr txBox="1">
            <a:spLocks noGrp="1"/>
          </p:cNvSpPr>
          <p:nvPr>
            <p:ph type="subTitle" idx="6"/>
          </p:nvPr>
        </p:nvSpPr>
        <p:spPr>
          <a:xfrm>
            <a:off x="3371850" y="3040799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subTitle" idx="7"/>
          </p:nvPr>
        </p:nvSpPr>
        <p:spPr>
          <a:xfrm>
            <a:off x="713244" y="1850002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subTitle" idx="8"/>
          </p:nvPr>
        </p:nvSpPr>
        <p:spPr>
          <a:xfrm>
            <a:off x="713244" y="137520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6" name="Google Shape;26;p21"/>
          <p:cNvSpPr txBox="1">
            <a:spLocks noGrp="1"/>
          </p:cNvSpPr>
          <p:nvPr>
            <p:ph type="subTitle" idx="9"/>
          </p:nvPr>
        </p:nvSpPr>
        <p:spPr>
          <a:xfrm>
            <a:off x="3371850" y="1850002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1"/>
          <p:cNvSpPr txBox="1">
            <a:spLocks noGrp="1"/>
          </p:cNvSpPr>
          <p:nvPr>
            <p:ph type="subTitle" idx="13"/>
          </p:nvPr>
        </p:nvSpPr>
        <p:spPr>
          <a:xfrm>
            <a:off x="3371850" y="137520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28" name="Google Shape;28;p21"/>
          <p:cNvSpPr txBox="1">
            <a:spLocks noGrp="1"/>
          </p:cNvSpPr>
          <p:nvPr>
            <p:ph type="subTitle" idx="14"/>
          </p:nvPr>
        </p:nvSpPr>
        <p:spPr>
          <a:xfrm>
            <a:off x="6030456" y="1850002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subTitle" idx="15"/>
          </p:nvPr>
        </p:nvSpPr>
        <p:spPr>
          <a:xfrm>
            <a:off x="6030456" y="137520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30" name="Google Shape;30;p21"/>
          <p:cNvSpPr/>
          <p:nvPr/>
        </p:nvSpPr>
        <p:spPr>
          <a:xfrm rot="10800000" flipH="1">
            <a:off x="25" y="-26"/>
            <a:ext cx="28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" name="Google Shape;31;p21"/>
          <p:cNvGrpSpPr/>
          <p:nvPr/>
        </p:nvGrpSpPr>
        <p:grpSpPr>
          <a:xfrm rot="10800000" flipH="1">
            <a:off x="141925" y="267450"/>
            <a:ext cx="9001950" cy="4876050"/>
            <a:chOff x="141900" y="-26"/>
            <a:chExt cx="9001950" cy="4876050"/>
          </a:xfrm>
        </p:grpSpPr>
        <p:cxnSp>
          <p:nvCxnSpPr>
            <p:cNvPr id="32" name="Google Shape;32;p21"/>
            <p:cNvCxnSpPr/>
            <p:nvPr/>
          </p:nvCxnSpPr>
          <p:spPr>
            <a:xfrm>
              <a:off x="7907850" y="4876024"/>
              <a:ext cx="1236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" name="Google Shape;33;p21"/>
            <p:cNvCxnSpPr/>
            <p:nvPr/>
          </p:nvCxnSpPr>
          <p:spPr>
            <a:xfrm rot="10800000">
              <a:off x="141900" y="-26"/>
              <a:ext cx="0" cy="3958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2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subTitle" idx="1"/>
          </p:nvPr>
        </p:nvSpPr>
        <p:spPr>
          <a:xfrm>
            <a:off x="713263" y="3406527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subTitle" idx="2"/>
          </p:nvPr>
        </p:nvSpPr>
        <p:spPr>
          <a:xfrm>
            <a:off x="713263" y="2785375"/>
            <a:ext cx="2400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subTitle" idx="3"/>
          </p:nvPr>
        </p:nvSpPr>
        <p:spPr>
          <a:xfrm>
            <a:off x="6030438" y="3406527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subTitle" idx="4"/>
          </p:nvPr>
        </p:nvSpPr>
        <p:spPr>
          <a:xfrm>
            <a:off x="6030438" y="2782400"/>
            <a:ext cx="2400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subTitle" idx="5"/>
          </p:nvPr>
        </p:nvSpPr>
        <p:spPr>
          <a:xfrm>
            <a:off x="3371850" y="3406527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2"/>
          <p:cNvSpPr txBox="1">
            <a:spLocks noGrp="1"/>
          </p:cNvSpPr>
          <p:nvPr>
            <p:ph type="subTitle" idx="6"/>
          </p:nvPr>
        </p:nvSpPr>
        <p:spPr>
          <a:xfrm>
            <a:off x="3371850" y="2782400"/>
            <a:ext cx="2400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200">
                <a:latin typeface="Golos Text"/>
                <a:ea typeface="Golos Text"/>
                <a:cs typeface="Golos Text"/>
                <a:sym typeface="Golos Tex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Golos Text SemiBold"/>
              <a:buNone/>
              <a:defRPr sz="2400">
                <a:latin typeface="Golos Text SemiBold"/>
                <a:ea typeface="Golos Text SemiBold"/>
                <a:cs typeface="Golos Text SemiBold"/>
                <a:sym typeface="Golos Tex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3"/>
          <p:cNvSpPr txBox="1">
            <a:spLocks noGrp="1"/>
          </p:cNvSpPr>
          <p:nvPr>
            <p:ph type="title"/>
          </p:nvPr>
        </p:nvSpPr>
        <p:spPr>
          <a:xfrm>
            <a:off x="2143050" y="1461775"/>
            <a:ext cx="48579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subTitle" idx="1"/>
          </p:nvPr>
        </p:nvSpPr>
        <p:spPr>
          <a:xfrm>
            <a:off x="2143050" y="2360663"/>
            <a:ext cx="4857900" cy="1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55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45" name="Google Shape;45;p23"/>
          <p:cNvSpPr/>
          <p:nvPr/>
        </p:nvSpPr>
        <p:spPr>
          <a:xfrm>
            <a:off x="75" y="4426700"/>
            <a:ext cx="9144000" cy="71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" name="Google Shape;46;p23"/>
          <p:cNvGrpSpPr/>
          <p:nvPr/>
        </p:nvGrpSpPr>
        <p:grpSpPr>
          <a:xfrm>
            <a:off x="712700" y="539500"/>
            <a:ext cx="8431300" cy="4604000"/>
            <a:chOff x="712700" y="539500"/>
            <a:chExt cx="8431300" cy="4604000"/>
          </a:xfrm>
        </p:grpSpPr>
        <p:cxnSp>
          <p:nvCxnSpPr>
            <p:cNvPr id="47" name="Google Shape;47;p23"/>
            <p:cNvCxnSpPr/>
            <p:nvPr/>
          </p:nvCxnSpPr>
          <p:spPr>
            <a:xfrm>
              <a:off x="4572000" y="539500"/>
              <a:ext cx="4572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8" name="Google Shape;48;p23"/>
            <p:cNvCxnSpPr/>
            <p:nvPr/>
          </p:nvCxnSpPr>
          <p:spPr>
            <a:xfrm rot="10800000">
              <a:off x="712700" y="1685400"/>
              <a:ext cx="0" cy="3458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_1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51" name="Google Shape;51;p24"/>
          <p:cNvGrpSpPr/>
          <p:nvPr/>
        </p:nvGrpSpPr>
        <p:grpSpPr>
          <a:xfrm flipH="1">
            <a:off x="0" y="4876025"/>
            <a:ext cx="9144000" cy="267600"/>
            <a:chOff x="0" y="4876025"/>
            <a:chExt cx="9144000" cy="267600"/>
          </a:xfrm>
        </p:grpSpPr>
        <p:sp>
          <p:nvSpPr>
            <p:cNvPr id="52" name="Google Shape;52;p24"/>
            <p:cNvSpPr/>
            <p:nvPr/>
          </p:nvSpPr>
          <p:spPr>
            <a:xfrm>
              <a:off x="0" y="4876025"/>
              <a:ext cx="9144000" cy="267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3" name="Google Shape;53;p24"/>
            <p:cNvCxnSpPr/>
            <p:nvPr/>
          </p:nvCxnSpPr>
          <p:spPr>
            <a:xfrm>
              <a:off x="4572000" y="5009825"/>
              <a:ext cx="4572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_1_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>
            <a:spLocks noGrp="1"/>
          </p:cNvSpPr>
          <p:nvPr>
            <p:ph type="subTitle" idx="1"/>
          </p:nvPr>
        </p:nvSpPr>
        <p:spPr>
          <a:xfrm>
            <a:off x="2370900" y="1278125"/>
            <a:ext cx="440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title"/>
          </p:nvPr>
        </p:nvSpPr>
        <p:spPr>
          <a:xfrm>
            <a:off x="2370900" y="572825"/>
            <a:ext cx="440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subTitle" idx="2"/>
          </p:nvPr>
        </p:nvSpPr>
        <p:spPr>
          <a:xfrm>
            <a:off x="2370900" y="4087875"/>
            <a:ext cx="440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title" idx="3"/>
          </p:nvPr>
        </p:nvSpPr>
        <p:spPr>
          <a:xfrm>
            <a:off x="2370900" y="3382575"/>
            <a:ext cx="440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subTitle" idx="4"/>
          </p:nvPr>
        </p:nvSpPr>
        <p:spPr>
          <a:xfrm>
            <a:off x="2370900" y="2683000"/>
            <a:ext cx="440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title" idx="5"/>
          </p:nvPr>
        </p:nvSpPr>
        <p:spPr>
          <a:xfrm>
            <a:off x="2370900" y="1977700"/>
            <a:ext cx="440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61" name="Google Shape;61;p25"/>
          <p:cNvGrpSpPr/>
          <p:nvPr/>
        </p:nvGrpSpPr>
        <p:grpSpPr>
          <a:xfrm>
            <a:off x="711250" y="-125"/>
            <a:ext cx="7719525" cy="5143625"/>
            <a:chOff x="711250" y="-125"/>
            <a:chExt cx="7719525" cy="5143625"/>
          </a:xfrm>
        </p:grpSpPr>
        <p:cxnSp>
          <p:nvCxnSpPr>
            <p:cNvPr id="62" name="Google Shape;62;p25"/>
            <p:cNvCxnSpPr/>
            <p:nvPr/>
          </p:nvCxnSpPr>
          <p:spPr>
            <a:xfrm rot="10800000">
              <a:off x="711250" y="2191500"/>
              <a:ext cx="0" cy="295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3" name="Google Shape;63;p25"/>
            <p:cNvCxnSpPr/>
            <p:nvPr/>
          </p:nvCxnSpPr>
          <p:spPr>
            <a:xfrm rot="10800000">
              <a:off x="8430775" y="-125"/>
              <a:ext cx="0" cy="2191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6"/>
          <p:cNvSpPr txBox="1">
            <a:spLocks noGrp="1"/>
          </p:cNvSpPr>
          <p:nvPr>
            <p:ph type="title"/>
          </p:nvPr>
        </p:nvSpPr>
        <p:spPr>
          <a:xfrm>
            <a:off x="2253750" y="1670575"/>
            <a:ext cx="46365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6" name="Google Shape;66;p26"/>
          <p:cNvSpPr/>
          <p:nvPr/>
        </p:nvSpPr>
        <p:spPr>
          <a:xfrm flipH="1">
            <a:off x="-55375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" name="Google Shape;67;p26"/>
          <p:cNvGrpSpPr/>
          <p:nvPr/>
        </p:nvGrpSpPr>
        <p:grpSpPr>
          <a:xfrm flipH="1">
            <a:off x="-55200" y="539500"/>
            <a:ext cx="9199200" cy="4604000"/>
            <a:chOff x="-55375" y="539500"/>
            <a:chExt cx="9199200" cy="4604000"/>
          </a:xfrm>
        </p:grpSpPr>
        <p:cxnSp>
          <p:nvCxnSpPr>
            <p:cNvPr id="68" name="Google Shape;68;p26"/>
            <p:cNvCxnSpPr/>
            <p:nvPr/>
          </p:nvCxnSpPr>
          <p:spPr>
            <a:xfrm>
              <a:off x="-55375" y="4608575"/>
              <a:ext cx="5659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9" name="Google Shape;69;p26"/>
            <p:cNvCxnSpPr/>
            <p:nvPr/>
          </p:nvCxnSpPr>
          <p:spPr>
            <a:xfrm>
              <a:off x="4502525" y="539500"/>
              <a:ext cx="4641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0" name="Google Shape;70;p26"/>
            <p:cNvCxnSpPr/>
            <p:nvPr/>
          </p:nvCxnSpPr>
          <p:spPr>
            <a:xfrm rot="10800000">
              <a:off x="8430775" y="805200"/>
              <a:ext cx="0" cy="4338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28"/>
          <p:cNvCxnSpPr/>
          <p:nvPr/>
        </p:nvCxnSpPr>
        <p:spPr>
          <a:xfrm rot="10800000">
            <a:off x="9002100" y="-100"/>
            <a:ext cx="0" cy="265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4" name="Google Shape;74;p28"/>
          <p:cNvSpPr/>
          <p:nvPr/>
        </p:nvSpPr>
        <p:spPr>
          <a:xfrm>
            <a:off x="8291100" y="0"/>
            <a:ext cx="8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5" name="Google Shape;75;p28"/>
          <p:cNvCxnSpPr/>
          <p:nvPr/>
        </p:nvCxnSpPr>
        <p:spPr>
          <a:xfrm>
            <a:off x="4273200" y="4876025"/>
            <a:ext cx="487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6" name="Google Shape;76;p28"/>
          <p:cNvCxnSpPr/>
          <p:nvPr/>
        </p:nvCxnSpPr>
        <p:spPr>
          <a:xfrm rot="10800000">
            <a:off x="711250" y="0"/>
            <a:ext cx="0" cy="4131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Golos Text"/>
              <a:buNone/>
              <a:defRPr sz="3100" b="0" i="0" u="none" strike="noStrike" cap="none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7" name="Google Shape;7;p19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■"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●"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missioner"/>
              <a:buChar char="○"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Char char="■"/>
              <a:defRPr sz="1400" b="0" i="0" u="none" strike="noStrike" cap="none">
                <a:solidFill>
                  <a:schemeClr val="dk1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intarea.store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3213" y="2205038"/>
            <a:ext cx="3457575" cy="73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프로세스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0"/>
          <p:cNvSpPr txBox="1">
            <a:spLocks noGrp="1"/>
          </p:cNvSpPr>
          <p:nvPr>
            <p:ph type="subTitle" idx="4294967295"/>
          </p:nvPr>
        </p:nvSpPr>
        <p:spPr>
          <a:xfrm>
            <a:off x="713225" y="3960677"/>
            <a:ext cx="24003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인테리어 업체의</a:t>
            </a:r>
            <a:b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포트폴리오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0"/>
          <p:cNvSpPr txBox="1">
            <a:spLocks noGrp="1"/>
          </p:cNvSpPr>
          <p:nvPr>
            <p:ph type="subTitle" idx="4294967295"/>
          </p:nvPr>
        </p:nvSpPr>
        <p:spPr>
          <a:xfrm>
            <a:off x="713225" y="3507675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None/>
            </a:pPr>
            <a:r>
              <a:rPr lang="ko-KR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포트폴리오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0"/>
          <p:cNvSpPr txBox="1">
            <a:spLocks noGrp="1"/>
          </p:cNvSpPr>
          <p:nvPr>
            <p:ph type="subTitle" idx="4294967295"/>
          </p:nvPr>
        </p:nvSpPr>
        <p:spPr>
          <a:xfrm>
            <a:off x="6030425" y="3960677"/>
            <a:ext cx="24003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완료된 견적서에 대한</a:t>
            </a:r>
            <a:b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유저의 평가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0"/>
          <p:cNvSpPr txBox="1">
            <a:spLocks noGrp="1"/>
          </p:cNvSpPr>
          <p:nvPr>
            <p:ph type="subTitle" idx="4294967295"/>
          </p:nvPr>
        </p:nvSpPr>
        <p:spPr>
          <a:xfrm>
            <a:off x="6030425" y="3507675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None/>
            </a:pPr>
            <a:r>
              <a:rPr lang="ko-KR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리뷰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0"/>
          <p:cNvSpPr txBox="1">
            <a:spLocks noGrp="1"/>
          </p:cNvSpPr>
          <p:nvPr>
            <p:ph type="subTitle" idx="4294967295"/>
          </p:nvPr>
        </p:nvSpPr>
        <p:spPr>
          <a:xfrm>
            <a:off x="3371825" y="3960677"/>
            <a:ext cx="24003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원하는 서비스를 모아</a:t>
            </a:r>
            <a:b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인테리어 업체에 전달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0"/>
          <p:cNvSpPr txBox="1">
            <a:spLocks noGrp="1"/>
          </p:cNvSpPr>
          <p:nvPr>
            <p:ph type="subTitle" idx="4294967295"/>
          </p:nvPr>
        </p:nvSpPr>
        <p:spPr>
          <a:xfrm>
            <a:off x="3371825" y="3507675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None/>
            </a:pPr>
            <a:r>
              <a:rPr lang="ko-KR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견적 신청서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0"/>
          <p:cNvSpPr txBox="1">
            <a:spLocks noGrp="1"/>
          </p:cNvSpPr>
          <p:nvPr>
            <p:ph type="subTitle" idx="4294967295"/>
          </p:nvPr>
        </p:nvSpPr>
        <p:spPr>
          <a:xfrm>
            <a:off x="2042538" y="2770602"/>
            <a:ext cx="24003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해당 포트폴리오에서</a:t>
            </a:r>
            <a:b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제공하는 서비스 선택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0"/>
          <p:cNvSpPr txBox="1">
            <a:spLocks noGrp="1"/>
          </p:cNvSpPr>
          <p:nvPr>
            <p:ph type="subTitle" idx="4294967295"/>
          </p:nvPr>
        </p:nvSpPr>
        <p:spPr>
          <a:xfrm>
            <a:off x="2042538" y="231760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None/>
            </a:pPr>
            <a:r>
              <a:rPr lang="ko-KR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솔루션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0"/>
          <p:cNvSpPr txBox="1">
            <a:spLocks noGrp="1"/>
          </p:cNvSpPr>
          <p:nvPr>
            <p:ph type="subTitle" idx="4294967295"/>
          </p:nvPr>
        </p:nvSpPr>
        <p:spPr>
          <a:xfrm>
            <a:off x="4701163" y="2770602"/>
            <a:ext cx="24003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견적 신청서에 대해</a:t>
            </a:r>
            <a:b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-K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업체는 견적서를 작성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0"/>
          <p:cNvSpPr txBox="1">
            <a:spLocks noGrp="1"/>
          </p:cNvSpPr>
          <p:nvPr>
            <p:ph type="subTitle" idx="4294967295"/>
          </p:nvPr>
        </p:nvSpPr>
        <p:spPr>
          <a:xfrm>
            <a:off x="4701163" y="231760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missioner"/>
              <a:buNone/>
            </a:pPr>
            <a:r>
              <a:rPr lang="ko-KR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견적서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" name="Google Shape;171;p10"/>
          <p:cNvCxnSpPr>
            <a:stCxn id="162" idx="0"/>
          </p:cNvCxnSpPr>
          <p:nvPr/>
        </p:nvCxnSpPr>
        <p:spPr>
          <a:xfrm rot="10800000">
            <a:off x="1913375" y="2045175"/>
            <a:ext cx="0" cy="1462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2" name="Google Shape;172;p10"/>
          <p:cNvCxnSpPr>
            <a:stCxn id="166" idx="0"/>
          </p:cNvCxnSpPr>
          <p:nvPr/>
        </p:nvCxnSpPr>
        <p:spPr>
          <a:xfrm rot="10800000">
            <a:off x="4571975" y="2045175"/>
            <a:ext cx="0" cy="1462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3" name="Google Shape;173;p10"/>
          <p:cNvCxnSpPr>
            <a:stCxn id="164" idx="0"/>
          </p:cNvCxnSpPr>
          <p:nvPr/>
        </p:nvCxnSpPr>
        <p:spPr>
          <a:xfrm rot="10800000">
            <a:off x="7230575" y="2045175"/>
            <a:ext cx="0" cy="1462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4" name="Google Shape;174;p10"/>
          <p:cNvCxnSpPr>
            <a:stCxn id="170" idx="0"/>
          </p:cNvCxnSpPr>
          <p:nvPr/>
        </p:nvCxnSpPr>
        <p:spPr>
          <a:xfrm rot="10800000">
            <a:off x="5901313" y="2045200"/>
            <a:ext cx="0" cy="27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5" name="Google Shape;175;p10"/>
          <p:cNvCxnSpPr>
            <a:stCxn id="168" idx="0"/>
          </p:cNvCxnSpPr>
          <p:nvPr/>
        </p:nvCxnSpPr>
        <p:spPr>
          <a:xfrm rot="10800000">
            <a:off x="3242688" y="2045200"/>
            <a:ext cx="0" cy="27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6" name="Google Shape;176;p10"/>
          <p:cNvCxnSpPr/>
          <p:nvPr/>
        </p:nvCxnSpPr>
        <p:spPr>
          <a:xfrm>
            <a:off x="1913374" y="2045175"/>
            <a:ext cx="1329313" cy="0"/>
          </a:xfrm>
          <a:prstGeom prst="straightConnector1">
            <a:avLst/>
          </a:prstGeom>
          <a:noFill/>
          <a:ln w="9525" cap="flat" cmpd="sng">
            <a:solidFill>
              <a:srgbClr val="435D74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77" name="Google Shape;177;p10"/>
          <p:cNvCxnSpPr/>
          <p:nvPr/>
        </p:nvCxnSpPr>
        <p:spPr>
          <a:xfrm>
            <a:off x="3242662" y="2045650"/>
            <a:ext cx="1329313" cy="0"/>
          </a:xfrm>
          <a:prstGeom prst="straightConnector1">
            <a:avLst/>
          </a:prstGeom>
          <a:noFill/>
          <a:ln w="9525" cap="flat" cmpd="sng">
            <a:solidFill>
              <a:srgbClr val="435D74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78" name="Google Shape;178;p10"/>
          <p:cNvCxnSpPr/>
          <p:nvPr/>
        </p:nvCxnSpPr>
        <p:spPr>
          <a:xfrm>
            <a:off x="4572000" y="2049300"/>
            <a:ext cx="1329313" cy="0"/>
          </a:xfrm>
          <a:prstGeom prst="straightConnector1">
            <a:avLst/>
          </a:prstGeom>
          <a:noFill/>
          <a:ln w="9525" cap="flat" cmpd="sng">
            <a:solidFill>
              <a:srgbClr val="435D74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79" name="Google Shape;179;p10"/>
          <p:cNvCxnSpPr/>
          <p:nvPr/>
        </p:nvCxnSpPr>
        <p:spPr>
          <a:xfrm>
            <a:off x="5901313" y="2045175"/>
            <a:ext cx="1329313" cy="0"/>
          </a:xfrm>
          <a:prstGeom prst="straightConnector1">
            <a:avLst/>
          </a:prstGeom>
          <a:noFill/>
          <a:ln w="9525" cap="flat" cmpd="sng">
            <a:solidFill>
              <a:srgbClr val="435D74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ko-KR"/>
              <a:t>주요 화면</a:t>
            </a:r>
            <a:endParaRPr/>
          </a:p>
        </p:txBody>
      </p:sp>
      <p:pic>
        <p:nvPicPr>
          <p:cNvPr id="185" name="Google Shape;185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3599" y="1020943"/>
            <a:ext cx="2520727" cy="1986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34403" y="1020831"/>
            <a:ext cx="2526635" cy="1987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760743" y="1020796"/>
            <a:ext cx="3123433" cy="2420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ko-KR"/>
              <a:t>주요 코드</a:t>
            </a:r>
            <a:endParaRPr/>
          </a:p>
        </p:txBody>
      </p:sp>
      <p:pic>
        <p:nvPicPr>
          <p:cNvPr id="193" name="Google Shape;193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6708" y="1221626"/>
            <a:ext cx="4052760" cy="1813158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2"/>
          <p:cNvSpPr txBox="1"/>
          <p:nvPr/>
        </p:nvSpPr>
        <p:spPr>
          <a:xfrm>
            <a:off x="1958222" y="1020608"/>
            <a:ext cx="73004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팀장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74300" y="1014211"/>
            <a:ext cx="3795572" cy="2342783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2"/>
          <p:cNvSpPr txBox="1"/>
          <p:nvPr/>
        </p:nvSpPr>
        <p:spPr>
          <a:xfrm>
            <a:off x="6307337" y="1020608"/>
            <a:ext cx="73025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조원</a:t>
            </a:r>
            <a:r>
              <a:rPr lang="en-US" altLang="ko-KR" dirty="0"/>
              <a:t>1</a:t>
            </a:r>
          </a:p>
        </p:txBody>
      </p:sp>
      <p:sp>
        <p:nvSpPr>
          <p:cNvPr id="197" name="Google Shape;197;p12"/>
          <p:cNvSpPr txBox="1"/>
          <p:nvPr/>
        </p:nvSpPr>
        <p:spPr>
          <a:xfrm>
            <a:off x="364220" y="3235683"/>
            <a:ext cx="398526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회사명, 포트폴리오명&amp;설명 등을 검색하는 쿼리 메서드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이미지를 배열로 담아오기 위해 array_agg 함수 사용(postgreSQL)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2"/>
          <p:cNvSpPr txBox="1"/>
          <p:nvPr/>
        </p:nvSpPr>
        <p:spPr>
          <a:xfrm>
            <a:off x="4980726" y="3351888"/>
            <a:ext cx="398526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>
                <a:solidFill>
                  <a:srgbClr val="1A1918"/>
                </a:solidFill>
                <a:latin typeface="Arial"/>
                <a:ea typeface="Arial"/>
                <a:cs typeface="Arial"/>
                <a:sym typeface="Arial"/>
              </a:rPr>
              <a:t>관리자가 회사 정보를 수정하는 기능</a:t>
            </a:r>
            <a:endParaRPr sz="1400" b="0" i="0" u="none" strike="noStrike" cap="none">
              <a:solidFill>
                <a:srgbClr val="1A191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>
                <a:solidFill>
                  <a:srgbClr val="1A1918"/>
                </a:solidFill>
                <a:latin typeface="Arial"/>
                <a:ea typeface="Arial"/>
                <a:cs typeface="Arial"/>
                <a:sym typeface="Arial"/>
              </a:rPr>
              <a:t>회사 정보를 조회하여 존재하는 경우에만 수정 </a:t>
            </a:r>
            <a:endParaRPr sz="1400" b="0" i="0" u="none" strike="noStrike" cap="none">
              <a:solidFill>
                <a:srgbClr val="1A191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ko-KR"/>
              <a:t>주요 코드</a:t>
            </a:r>
            <a:endParaRPr/>
          </a:p>
        </p:txBody>
      </p:sp>
      <p:sp>
        <p:nvSpPr>
          <p:cNvPr id="204" name="Google Shape;204;p13"/>
          <p:cNvSpPr txBox="1"/>
          <p:nvPr/>
        </p:nvSpPr>
        <p:spPr>
          <a:xfrm>
            <a:off x="1958220" y="868098"/>
            <a:ext cx="73025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조원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205" name="Google Shape;205;p13"/>
          <p:cNvSpPr txBox="1"/>
          <p:nvPr/>
        </p:nvSpPr>
        <p:spPr>
          <a:xfrm>
            <a:off x="6312226" y="909419"/>
            <a:ext cx="73025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조원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206" name="Google Shape;206;p13"/>
          <p:cNvSpPr txBox="1"/>
          <p:nvPr/>
        </p:nvSpPr>
        <p:spPr>
          <a:xfrm>
            <a:off x="438459" y="3891218"/>
            <a:ext cx="38770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자바스크립트의 비동기 방식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ajax를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보여주는 코드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일반적인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JAVA코드와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다른 메서드의 실행을 보여줍니다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4315836" y="3891003"/>
            <a:ext cx="4598670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0" i="0" u="none" strike="noStrike" cap="none">
                <a:solidFill>
                  <a:srgbClr val="1A1918"/>
                </a:solidFill>
                <a:latin typeface="Arial"/>
                <a:ea typeface="Arial"/>
                <a:cs typeface="Arial"/>
                <a:sym typeface="Arial"/>
              </a:rPr>
              <a:t>평점에 의한 추천 포트폴리오 쿼리 메서드이고, 소숫점 아래 둘째 자리에서 반올림한 값을 출력하기 위해 numeric을 사용하였습니다. numeric은 postgres 함수로 다른 부동소수점 타입(float, double precision)과 달리, numeric은 정확한 값을 유지합니다.</a:t>
            </a:r>
            <a:endParaRPr sz="1200" b="0" i="0" u="none" strike="noStrike" cap="none">
              <a:solidFill>
                <a:srgbClr val="1A191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3583" y="1076196"/>
            <a:ext cx="4011962" cy="3038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3"/>
          <p:cNvPicPr preferRelativeResize="0"/>
          <p:nvPr/>
        </p:nvPicPr>
        <p:blipFill rotWithShape="1">
          <a:blip r:embed="rId4">
            <a:alphaModFix/>
          </a:blip>
          <a:srcRect l="5150" t="6120" r="6690" b="6890"/>
          <a:stretch/>
        </p:blipFill>
        <p:spPr>
          <a:xfrm>
            <a:off x="4745086" y="1269864"/>
            <a:ext cx="3864530" cy="25654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4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ko-KR"/>
              <a:t>주요 코드</a:t>
            </a:r>
            <a:endParaRPr/>
          </a:p>
        </p:txBody>
      </p:sp>
      <p:sp>
        <p:nvSpPr>
          <p:cNvPr id="215" name="Google Shape;215;p14"/>
          <p:cNvSpPr txBox="1"/>
          <p:nvPr/>
        </p:nvSpPr>
        <p:spPr>
          <a:xfrm>
            <a:off x="4206757" y="1020608"/>
            <a:ext cx="73025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조원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4"/>
          <p:cNvSpPr txBox="1"/>
          <p:nvPr/>
        </p:nvSpPr>
        <p:spPr>
          <a:xfrm>
            <a:off x="2579100" y="3866274"/>
            <a:ext cx="398526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GlobalExceptionHandler를 활용하고, 주요 로직이 있는 코드에서 에러 관련 코드를 분리할 수 있다는 점이 인상깊었습니다.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8466" y="1325286"/>
            <a:ext cx="5586264" cy="2440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ko-KR" sz="3100" i="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진행 시 에피소드와 느낌(불</a:t>
            </a:r>
            <a:r>
              <a:rPr lang="ko-KR" altLang="en-US" sz="3100" i="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편</a:t>
            </a:r>
            <a:r>
              <a:rPr lang="ko-KR" sz="3100" i="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한) 점</a:t>
            </a:r>
            <a:endParaRPr sz="3100" i="0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endParaRPr dirty="0"/>
          </a:p>
        </p:txBody>
      </p:sp>
      <p:sp>
        <p:nvSpPr>
          <p:cNvPr id="223" name="Google Shape;223;p15"/>
          <p:cNvSpPr txBox="1"/>
          <p:nvPr/>
        </p:nvSpPr>
        <p:spPr>
          <a:xfrm>
            <a:off x="1591384" y="1240443"/>
            <a:ext cx="6541135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팀장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리액트를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처음 사용해봤는데 처음 사용할 때는 실행시키는 것 조차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버벅여서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괜히 시작했나 싶었지만 익숙해질수록 장점이 체감되었고, 귀중한 경험을 했다고 생각합니다.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5"/>
          <p:cNvSpPr txBox="1"/>
          <p:nvPr/>
        </p:nvSpPr>
        <p:spPr>
          <a:xfrm>
            <a:off x="1591382" y="2099310"/>
            <a:ext cx="6541135" cy="944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조원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세미 프로젝트에서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JSP를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사용하여 불편함을 느끼고 파이널 프로젝트에는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React를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도입하였습니다. 처음 사용하는 기술을 배워가며 사용하는 팀원들에게 미안함과 고마움을 느꼈습니다. 팀 프로젝트에서 새로운 기술의 도입 시 팀원 전체의 기술 스택을 모두 고려해야 함을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깨달았습니다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15"/>
          <p:cNvSpPr txBox="1"/>
          <p:nvPr/>
        </p:nvSpPr>
        <p:spPr>
          <a:xfrm>
            <a:off x="1591382" y="3164435"/>
            <a:ext cx="6541135" cy="944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조원</a:t>
            </a:r>
            <a:r>
              <a:rPr lang="en-US" altLang="ko-KR" dirty="0"/>
              <a:t>2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프로젝트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시작전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db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프레임워크로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jpa를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사용하기로 했고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QueryDSL에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대한 이야기는 나오지 않아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jpa에서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복잡한 쿼리를 사용할 때 불편함을 느꼈고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QueryDSL도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사용해   보고싶었는데 아쉬움을 느꼈고 기술 스택을 고려할 때 다음에는 좀 더 신중하게 고려해야 함을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깨달았습니다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6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ko-KR" sz="3100" i="0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진행 시 에피소드와 느낌(불</a:t>
            </a:r>
            <a:r>
              <a:rPr lang="ko-KR" altLang="en-US" sz="3100" i="0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편</a:t>
            </a:r>
            <a:r>
              <a:rPr lang="ko-KR" sz="3100" i="0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한) 점</a:t>
            </a:r>
            <a:endParaRPr sz="3100" i="0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endParaRPr dirty="0"/>
          </a:p>
        </p:txBody>
      </p:sp>
      <p:sp>
        <p:nvSpPr>
          <p:cNvPr id="231" name="Google Shape;231;p16"/>
          <p:cNvSpPr txBox="1"/>
          <p:nvPr/>
        </p:nvSpPr>
        <p:spPr>
          <a:xfrm>
            <a:off x="1591383" y="1298553"/>
            <a:ext cx="6541135" cy="51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조원</a:t>
            </a:r>
            <a:r>
              <a:rPr lang="en-US" altLang="ko-KR" dirty="0"/>
              <a:t>3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백엔드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프론트엔드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모두 사용자 경험 향상 (직관적인 화면,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api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등)을 시간에 </a:t>
            </a:r>
            <a:r>
              <a:rPr lang="ko-KR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쫒기다보니까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많이 고려하지 못했던 것 같아서 아쉽습니다.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6"/>
          <p:cNvSpPr txBox="1"/>
          <p:nvPr/>
        </p:nvSpPr>
        <p:spPr>
          <a:xfrm>
            <a:off x="1591383" y="2094716"/>
            <a:ext cx="6541135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조원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팀원들이 코딩을 매우 잘 하여 제가 담당하는 부분이 많지 않아 아쉬웠습니다.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좀 더 발전하여 다음 프로젝트에서는 좀 더 많은 작업을 해보고 싶다는 욕심이 들었습니다.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7"/>
          <p:cNvSpPr txBox="1">
            <a:spLocks noGrp="1"/>
          </p:cNvSpPr>
          <p:nvPr>
            <p:ph type="title" idx="5"/>
          </p:nvPr>
        </p:nvSpPr>
        <p:spPr>
          <a:xfrm>
            <a:off x="2370900" y="1972275"/>
            <a:ext cx="4402200" cy="119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ko-KR" sz="8000" u="sng">
                <a:solidFill>
                  <a:srgbClr val="0A0A0A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Intarea</a:t>
            </a:r>
            <a:endParaRPr sz="8000">
              <a:solidFill>
                <a:srgbClr val="0A0A0A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8"/>
          <p:cNvSpPr txBox="1">
            <a:spLocks noGrp="1"/>
          </p:cNvSpPr>
          <p:nvPr>
            <p:ph type="title"/>
          </p:nvPr>
        </p:nvSpPr>
        <p:spPr>
          <a:xfrm>
            <a:off x="2253750" y="1670575"/>
            <a:ext cx="46365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Q&amp;A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팀 소개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"/>
          <p:cNvSpPr txBox="1">
            <a:spLocks noGrp="1"/>
          </p:cNvSpPr>
          <p:nvPr>
            <p:ph type="subTitle" idx="3"/>
          </p:nvPr>
        </p:nvSpPr>
        <p:spPr>
          <a:xfrm>
            <a:off x="6030456" y="3515601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REST api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Project Structure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"/>
          <p:cNvSpPr txBox="1">
            <a:spLocks noGrp="1"/>
          </p:cNvSpPr>
          <p:nvPr>
            <p:ph type="subTitle" idx="4"/>
          </p:nvPr>
        </p:nvSpPr>
        <p:spPr>
          <a:xfrm>
            <a:off x="6030456" y="3040799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 altLang="en-US" dirty="0">
                <a:latin typeface="Arial"/>
                <a:ea typeface="Arial"/>
                <a:cs typeface="Arial"/>
                <a:sym typeface="Arial"/>
              </a:rPr>
              <a:t>조원</a:t>
            </a:r>
            <a:r>
              <a:rPr lang="en-US" altLang="ko-KR" dirty="0">
                <a:latin typeface="Arial"/>
                <a:ea typeface="Arial"/>
                <a:cs typeface="Arial"/>
                <a:sym typeface="Arial"/>
              </a:rPr>
              <a:t>4</a:t>
            </a:r>
          </a:p>
        </p:txBody>
      </p:sp>
      <p:sp>
        <p:nvSpPr>
          <p:cNvPr id="94" name="Google Shape;94;p2"/>
          <p:cNvSpPr txBox="1">
            <a:spLocks noGrp="1"/>
          </p:cNvSpPr>
          <p:nvPr>
            <p:ph type="subTitle" idx="1"/>
          </p:nvPr>
        </p:nvSpPr>
        <p:spPr>
          <a:xfrm>
            <a:off x="713244" y="3515601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Frontend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Presentation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 txBox="1">
            <a:spLocks noGrp="1"/>
          </p:cNvSpPr>
          <p:nvPr>
            <p:ph type="subTitle" idx="2"/>
          </p:nvPr>
        </p:nvSpPr>
        <p:spPr>
          <a:xfrm>
            <a:off x="713244" y="3040799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 altLang="en-US" dirty="0">
                <a:latin typeface="Arial"/>
                <a:ea typeface="Arial"/>
                <a:cs typeface="Arial"/>
                <a:sym typeface="Arial"/>
              </a:rPr>
              <a:t>조원</a:t>
            </a:r>
            <a:r>
              <a:rPr lang="en-US" altLang="ko-KR" dirty="0">
                <a:latin typeface="Arial"/>
                <a:ea typeface="Arial"/>
                <a:cs typeface="Arial"/>
                <a:sym typeface="Arial"/>
              </a:rPr>
              <a:t>3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"/>
          <p:cNvSpPr txBox="1">
            <a:spLocks noGrp="1"/>
          </p:cNvSpPr>
          <p:nvPr>
            <p:ph type="subTitle" idx="7"/>
          </p:nvPr>
        </p:nvSpPr>
        <p:spPr>
          <a:xfrm>
            <a:off x="713244" y="1850002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REST api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Mypage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 txBox="1">
            <a:spLocks noGrp="1"/>
          </p:cNvSpPr>
          <p:nvPr>
            <p:ph type="subTitle" idx="8"/>
          </p:nvPr>
        </p:nvSpPr>
        <p:spPr>
          <a:xfrm>
            <a:off x="713244" y="137520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 altLang="en-US" dirty="0">
                <a:latin typeface="Arial"/>
                <a:ea typeface="Arial"/>
                <a:cs typeface="Arial"/>
                <a:sym typeface="Arial"/>
              </a:rPr>
              <a:t>팀장</a:t>
            </a:r>
            <a:r>
              <a:rPr lang="en-US" altLang="ko-KR" dirty="0">
                <a:latin typeface="Arial"/>
                <a:ea typeface="Arial"/>
                <a:cs typeface="Arial"/>
                <a:sym typeface="Arial"/>
              </a:rPr>
              <a:t>1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"/>
          <p:cNvSpPr txBox="1">
            <a:spLocks noGrp="1"/>
          </p:cNvSpPr>
          <p:nvPr>
            <p:ph type="subTitle" idx="9"/>
          </p:nvPr>
        </p:nvSpPr>
        <p:spPr>
          <a:xfrm>
            <a:off x="3371850" y="1850002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REST api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Admin page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 txBox="1">
            <a:spLocks noGrp="1"/>
          </p:cNvSpPr>
          <p:nvPr>
            <p:ph type="subTitle" idx="13"/>
          </p:nvPr>
        </p:nvSpPr>
        <p:spPr>
          <a:xfrm>
            <a:off x="3371850" y="137520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 altLang="en-US" dirty="0">
                <a:latin typeface="Arial"/>
                <a:ea typeface="Arial"/>
                <a:cs typeface="Arial"/>
                <a:sym typeface="Arial"/>
              </a:rPr>
              <a:t>조원</a:t>
            </a:r>
            <a:r>
              <a:rPr lang="en-US" altLang="ko-KR" dirty="0">
                <a:latin typeface="Arial"/>
                <a:ea typeface="Arial"/>
                <a:cs typeface="Arial"/>
                <a:sym typeface="Arial"/>
              </a:rPr>
              <a:t>1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subTitle" idx="14"/>
          </p:nvPr>
        </p:nvSpPr>
        <p:spPr>
          <a:xfrm>
            <a:off x="6030456" y="1850002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dirty="0" err="1">
                <a:latin typeface="Arial"/>
                <a:ea typeface="Arial"/>
                <a:cs typeface="Arial"/>
                <a:sym typeface="Arial"/>
              </a:rPr>
              <a:t>Spring</a:t>
            </a:r>
            <a:r>
              <a:rPr lang="ko-KR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dirty="0" err="1">
                <a:latin typeface="Arial"/>
                <a:ea typeface="Arial"/>
                <a:cs typeface="Arial"/>
                <a:sym typeface="Arial"/>
              </a:rPr>
              <a:t>Security</a:t>
            </a:r>
            <a:br>
              <a:rPr lang="ko-KR" dirty="0">
                <a:latin typeface="Arial"/>
                <a:ea typeface="Arial"/>
                <a:cs typeface="Arial"/>
                <a:sym typeface="Arial"/>
              </a:rPr>
            </a:br>
            <a:r>
              <a:rPr lang="ko-KR" dirty="0" err="1">
                <a:latin typeface="Arial"/>
                <a:ea typeface="Arial"/>
                <a:cs typeface="Arial"/>
                <a:sym typeface="Arial"/>
              </a:rPr>
              <a:t>Document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5"/>
          </p:nvPr>
        </p:nvSpPr>
        <p:spPr>
          <a:xfrm>
            <a:off x="6030456" y="1375200"/>
            <a:ext cx="2400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 altLang="en-US" dirty="0">
                <a:latin typeface="Arial"/>
                <a:ea typeface="Arial"/>
                <a:cs typeface="Arial"/>
                <a:sym typeface="Arial"/>
              </a:rPr>
              <a:t>조원</a:t>
            </a:r>
            <a:r>
              <a:rPr lang="en-US" altLang="ko-KR" dirty="0">
                <a:latin typeface="Arial"/>
                <a:ea typeface="Arial"/>
                <a:cs typeface="Arial"/>
                <a:sym typeface="Arial"/>
              </a:rPr>
              <a:t>2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3"/>
          <p:cNvGrpSpPr/>
          <p:nvPr/>
        </p:nvGrpSpPr>
        <p:grpSpPr>
          <a:xfrm>
            <a:off x="0" y="-50"/>
            <a:ext cx="9144000" cy="5143550"/>
            <a:chOff x="0" y="-50"/>
            <a:chExt cx="9144000" cy="5143550"/>
          </a:xfrm>
        </p:grpSpPr>
        <p:sp>
          <p:nvSpPr>
            <p:cNvPr id="107" name="Google Shape;107;p3"/>
            <p:cNvSpPr/>
            <p:nvPr/>
          </p:nvSpPr>
          <p:spPr>
            <a:xfrm>
              <a:off x="0" y="1642453"/>
              <a:ext cx="9144000" cy="98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8" name="Google Shape;108;p3"/>
            <p:cNvGrpSpPr/>
            <p:nvPr/>
          </p:nvGrpSpPr>
          <p:grpSpPr>
            <a:xfrm>
              <a:off x="283800" y="-50"/>
              <a:ext cx="8718300" cy="5143550"/>
              <a:chOff x="283800" y="-50"/>
              <a:chExt cx="8718300" cy="5143550"/>
            </a:xfrm>
          </p:grpSpPr>
          <p:cxnSp>
            <p:nvCxnSpPr>
              <p:cNvPr id="109" name="Google Shape;109;p3"/>
              <p:cNvCxnSpPr/>
              <p:nvPr/>
            </p:nvCxnSpPr>
            <p:spPr>
              <a:xfrm rot="10800000">
                <a:off x="9002100" y="1642500"/>
                <a:ext cx="0" cy="350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10" name="Google Shape;110;p3"/>
              <p:cNvCxnSpPr/>
              <p:nvPr/>
            </p:nvCxnSpPr>
            <p:spPr>
              <a:xfrm rot="10800000">
                <a:off x="283800" y="-50"/>
                <a:ext cx="0" cy="2631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sp>
        <p:nvSpPr>
          <p:cNvPr id="111" name="Google Shape;111;p3"/>
          <p:cNvSpPr txBox="1">
            <a:spLocks noGrp="1"/>
          </p:cNvSpPr>
          <p:nvPr>
            <p:ph type="title"/>
          </p:nvPr>
        </p:nvSpPr>
        <p:spPr>
          <a:xfrm>
            <a:off x="713225" y="470650"/>
            <a:ext cx="77175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사용 기술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"/>
          <p:cNvSpPr txBox="1">
            <a:spLocks noGrp="1"/>
          </p:cNvSpPr>
          <p:nvPr>
            <p:ph type="subTitle" idx="1"/>
          </p:nvPr>
        </p:nvSpPr>
        <p:spPr>
          <a:xfrm>
            <a:off x="713263" y="3406527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Vite 를 사용한 빠른 개발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"/>
          <p:cNvSpPr txBox="1">
            <a:spLocks noGrp="1"/>
          </p:cNvSpPr>
          <p:nvPr>
            <p:ph type="subTitle" idx="2"/>
          </p:nvPr>
        </p:nvSpPr>
        <p:spPr>
          <a:xfrm>
            <a:off x="713263" y="2785375"/>
            <a:ext cx="2400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React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"/>
          <p:cNvSpPr txBox="1">
            <a:spLocks noGrp="1"/>
          </p:cNvSpPr>
          <p:nvPr>
            <p:ph type="subTitle" idx="3"/>
          </p:nvPr>
        </p:nvSpPr>
        <p:spPr>
          <a:xfrm>
            <a:off x="6030438" y="3406527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Amazon RDS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"/>
          <p:cNvSpPr txBox="1">
            <a:spLocks noGrp="1"/>
          </p:cNvSpPr>
          <p:nvPr>
            <p:ph type="subTitle" idx="4"/>
          </p:nvPr>
        </p:nvSpPr>
        <p:spPr>
          <a:xfrm>
            <a:off x="6030438" y="2782400"/>
            <a:ext cx="2400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Postgres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"/>
          <p:cNvSpPr txBox="1">
            <a:spLocks noGrp="1"/>
          </p:cNvSpPr>
          <p:nvPr>
            <p:ph type="subTitle" idx="5"/>
          </p:nvPr>
        </p:nvSpPr>
        <p:spPr>
          <a:xfrm>
            <a:off x="3371850" y="3406527"/>
            <a:ext cx="2400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REST api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Oauth2.0 and JWT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3"/>
          <p:cNvSpPr txBox="1">
            <a:spLocks noGrp="1"/>
          </p:cNvSpPr>
          <p:nvPr>
            <p:ph type="subTitle" idx="6"/>
          </p:nvPr>
        </p:nvSpPr>
        <p:spPr>
          <a:xfrm>
            <a:off x="3371850" y="2782400"/>
            <a:ext cx="2400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Spring Boot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3"/>
          <p:cNvSpPr/>
          <p:nvPr/>
        </p:nvSpPr>
        <p:spPr>
          <a:xfrm>
            <a:off x="4297025" y="1872082"/>
            <a:ext cx="549900" cy="54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9" name="Google Shape;119;p3"/>
          <p:cNvSpPr/>
          <p:nvPr/>
        </p:nvSpPr>
        <p:spPr>
          <a:xfrm>
            <a:off x="6930221" y="1837200"/>
            <a:ext cx="600730" cy="61966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20" name="Google Shape;120;p3"/>
          <p:cNvSpPr/>
          <p:nvPr/>
        </p:nvSpPr>
        <p:spPr>
          <a:xfrm>
            <a:off x="1606764" y="1872082"/>
            <a:ext cx="617432" cy="54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"/>
          <p:cNvSpPr txBox="1">
            <a:spLocks noGrp="1"/>
          </p:cNvSpPr>
          <p:nvPr>
            <p:ph type="title"/>
          </p:nvPr>
        </p:nvSpPr>
        <p:spPr>
          <a:xfrm>
            <a:off x="2143050" y="1461775"/>
            <a:ext cx="48579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Intarea?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"/>
          <p:cNvSpPr txBox="1">
            <a:spLocks noGrp="1"/>
          </p:cNvSpPr>
          <p:nvPr>
            <p:ph type="subTitle" idx="1"/>
          </p:nvPr>
        </p:nvSpPr>
        <p:spPr>
          <a:xfrm>
            <a:off x="2143050" y="2360663"/>
            <a:ext cx="4857900" cy="1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인테리어 업체와 구매자를 연결하는 중계 플랫폼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 txBox="1">
            <a:spLocks noGrp="1"/>
          </p:cNvSpPr>
          <p:nvPr>
            <p:ph type="ctrTitle"/>
          </p:nvPr>
        </p:nvSpPr>
        <p:spPr>
          <a:xfrm>
            <a:off x="713225" y="1620750"/>
            <a:ext cx="5004900" cy="19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700"/>
              <a:buNone/>
            </a:pPr>
            <a:r>
              <a:rPr lang="ko-KR" sz="4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소개</a:t>
            </a:r>
            <a:br>
              <a:rPr lang="ko-KR" sz="4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-KR" sz="3300">
                <a:latin typeface="Arial"/>
                <a:ea typeface="Arial"/>
                <a:cs typeface="Arial"/>
                <a:sym typeface="Arial"/>
              </a:rPr>
              <a:t>About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"/>
          <p:cNvSpPr txBox="1">
            <a:spLocks noGrp="1"/>
          </p:cNvSpPr>
          <p:nvPr>
            <p:ph type="title"/>
          </p:nvPr>
        </p:nvSpPr>
        <p:spPr>
          <a:xfrm>
            <a:off x="2143050" y="1461775"/>
            <a:ext cx="48579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포트폴리오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6"/>
          <p:cNvSpPr txBox="1">
            <a:spLocks noGrp="1"/>
          </p:cNvSpPr>
          <p:nvPr>
            <p:ph type="subTitle" idx="1"/>
          </p:nvPr>
        </p:nvSpPr>
        <p:spPr>
          <a:xfrm>
            <a:off x="2143050" y="2360663"/>
            <a:ext cx="4857900" cy="1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특정 컨셉을 주제로 하는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인테리어 업체의 결과물들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하나의 인테리어 업체는 여러 포트폴리오 등록 가능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"/>
          <p:cNvSpPr txBox="1">
            <a:spLocks noGrp="1"/>
          </p:cNvSpPr>
          <p:nvPr>
            <p:ph type="title"/>
          </p:nvPr>
        </p:nvSpPr>
        <p:spPr>
          <a:xfrm>
            <a:off x="2143050" y="1461775"/>
            <a:ext cx="48579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솔루션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7"/>
          <p:cNvSpPr txBox="1">
            <a:spLocks noGrp="1"/>
          </p:cNvSpPr>
          <p:nvPr>
            <p:ph type="subTitle" idx="1"/>
          </p:nvPr>
        </p:nvSpPr>
        <p:spPr>
          <a:xfrm>
            <a:off x="2143050" y="2360663"/>
            <a:ext cx="4857900" cy="1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포트폴리오에서 제공하는 서비스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여러가지 솔루션을 선택하여 견적 신청서를 작성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 txBox="1">
            <a:spLocks noGrp="1"/>
          </p:cNvSpPr>
          <p:nvPr>
            <p:ph type="title"/>
          </p:nvPr>
        </p:nvSpPr>
        <p:spPr>
          <a:xfrm>
            <a:off x="2143050" y="1461775"/>
            <a:ext cx="48579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견적 신청서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8"/>
          <p:cNvSpPr txBox="1">
            <a:spLocks noGrp="1"/>
          </p:cNvSpPr>
          <p:nvPr>
            <p:ph type="subTitle" idx="1"/>
          </p:nvPr>
        </p:nvSpPr>
        <p:spPr>
          <a:xfrm>
            <a:off x="2143050" y="2360663"/>
            <a:ext cx="4857900" cy="1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인테리어 업체에 전달되는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선택된 솔루션들과 추가적인 요구사항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인테리어 업체는 해당 견적 신청서를 검토후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견적서 작성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"/>
          <p:cNvSpPr txBox="1">
            <a:spLocks noGrp="1"/>
          </p:cNvSpPr>
          <p:nvPr>
            <p:ph type="title"/>
          </p:nvPr>
        </p:nvSpPr>
        <p:spPr>
          <a:xfrm>
            <a:off x="2143050" y="1461775"/>
            <a:ext cx="48579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견적서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9"/>
          <p:cNvSpPr txBox="1">
            <a:spLocks noGrp="1"/>
          </p:cNvSpPr>
          <p:nvPr>
            <p:ph type="subTitle" idx="1"/>
          </p:nvPr>
        </p:nvSpPr>
        <p:spPr>
          <a:xfrm>
            <a:off x="2143050" y="2360663"/>
            <a:ext cx="4857900" cy="1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인테리어 업체가 최종적으로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솔루션 제공을 위해 구매자에게 전달하는 서류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구매자와 업체간 승인이 필요</a:t>
            </a:r>
            <a:br>
              <a:rPr lang="ko-KR">
                <a:latin typeface="Arial"/>
                <a:ea typeface="Arial"/>
                <a:cs typeface="Arial"/>
                <a:sym typeface="Arial"/>
              </a:rPr>
            </a:br>
            <a:r>
              <a:rPr lang="ko-KR">
                <a:latin typeface="Arial"/>
                <a:ea typeface="Arial"/>
                <a:cs typeface="Arial"/>
                <a:sym typeface="Arial"/>
              </a:rPr>
              <a:t>구매자는 완료된 견적서에 한해 리뷰 작성 가능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rmulating a Research Problem for University Students by Slidesgo">
  <a:themeElements>
    <a:clrScheme name="Simple Light">
      <a:dk1>
        <a:srgbClr val="0A0A0A"/>
      </a:dk1>
      <a:lt1>
        <a:srgbClr val="F9F9F9"/>
      </a:lt1>
      <a:dk2>
        <a:srgbClr val="DDDDDD"/>
      </a:dk2>
      <a:lt2>
        <a:srgbClr val="B3B4B3"/>
      </a:lt2>
      <a:accent1>
        <a:srgbClr val="878887"/>
      </a:accent1>
      <a:accent2>
        <a:srgbClr val="5F616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A0A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478</Words>
  <Application>Microsoft Office PowerPoint</Application>
  <PresentationFormat>화면 슬라이드 쇼(16:9)</PresentationFormat>
  <Paragraphs>69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Arial</vt:lpstr>
      <vt:lpstr>Commissioner</vt:lpstr>
      <vt:lpstr>Golos Text</vt:lpstr>
      <vt:lpstr>Golos Text SemiBold</vt:lpstr>
      <vt:lpstr>Formulating a Research Problem for University Students by Slidesgo</vt:lpstr>
      <vt:lpstr>PowerPoint 프레젠테이션</vt:lpstr>
      <vt:lpstr>팀 소개</vt:lpstr>
      <vt:lpstr>사용 기술</vt:lpstr>
      <vt:lpstr>Intarea?</vt:lpstr>
      <vt:lpstr>소개 About</vt:lpstr>
      <vt:lpstr>포트폴리오</vt:lpstr>
      <vt:lpstr>솔루션</vt:lpstr>
      <vt:lpstr>견적 신청서</vt:lpstr>
      <vt:lpstr>견적서</vt:lpstr>
      <vt:lpstr>프로세스</vt:lpstr>
      <vt:lpstr>주요 화면</vt:lpstr>
      <vt:lpstr>주요 코드</vt:lpstr>
      <vt:lpstr>주요 코드</vt:lpstr>
      <vt:lpstr>주요 코드</vt:lpstr>
      <vt:lpstr>진행 시 에피소드와 느낌(불편한) 점 </vt:lpstr>
      <vt:lpstr>진행 시 에피소드와 느낌(불편한) 점 </vt:lpstr>
      <vt:lpstr>Intarea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nera</dc:creator>
  <cp:lastModifiedBy>중앙에이치티에이 중앙에이치티에이</cp:lastModifiedBy>
  <cp:revision>2</cp:revision>
  <dcterms:created xsi:type="dcterms:W3CDTF">2024-09-25T14:21:45Z</dcterms:created>
  <dcterms:modified xsi:type="dcterms:W3CDTF">2025-01-09T06:04:06Z</dcterms:modified>
</cp:coreProperties>
</file>